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72" r:id="rId2"/>
    <p:sldId id="373" r:id="rId3"/>
    <p:sldId id="374" r:id="rId4"/>
    <p:sldId id="375" r:id="rId5"/>
    <p:sldId id="376" r:id="rId6"/>
    <p:sldId id="377" r:id="rId7"/>
    <p:sldId id="378" r:id="rId8"/>
    <p:sldId id="37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9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70E24F-1A91-4DC9-BABF-A2BD10713A3B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2B648-8C23-48B3-8D7D-35AEDBA3B0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93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22B648-8C23-48B3-8D7D-35AEDBA3B0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045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DE261-6B49-CC23-13D3-73CC2E8C8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1C0002-A14A-6D7C-0621-08DBD18956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E03A8-BE59-FB02-D592-FDE5D1805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AF373-FC35-5524-7983-A508E934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E417E-3DCA-0146-252E-6DD159D7D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57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C2699-1127-E98B-D5F5-6C27F2BFC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3C8BCA-5D21-A961-AFC1-A3F345FAB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6512F3-8165-57E9-683C-F7D64E81F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B916B-202B-C36A-51C9-3C8FD81F8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4506B-E16E-E3BE-DB8B-6E4DB4998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24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2A8519-4578-C948-0478-DEECD2D97B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B49167-8101-B60D-08A2-69713B6536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90074-150E-6C64-DE0A-756F12618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C2656-2422-6EEC-1AD9-B57F64A98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AF22E-C8A1-5C61-FC5F-293523747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63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E6E91-E30F-5931-A405-06C426B90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9499E-084C-A949-A04E-280095232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59E15-C55F-CDE7-0B6F-A7C13D8B2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74A40-7340-B724-3357-F0548A42C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627E2-5BC1-F5D6-C805-168CDCD05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682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2E44D-BD25-6A82-03A6-38F9E2A77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F9214-9419-716D-A212-D5FDC966AF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2FE95-BDBF-855D-CA24-0E127E58B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5E820-1C27-7909-43B4-18B204E6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B1AEA-0F27-0C30-7D0E-C951DAE82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244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FBEE9-B174-40FD-31E5-D415B645C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1507F-8287-67C0-E601-48B9E19EBA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7DA34-F77E-53C4-BF53-C991BBF4EC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624AB-BBF5-4015-934B-D8EBF3EEC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1E2A02-015D-A1D9-3406-2B6AC0E0E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24551F-045D-671A-6D21-FDEA2792F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857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F14CB-CC1F-1911-CDE6-058DC399B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1438DD-DDFF-C02D-FAD9-BDE0A3CEA9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4F50FB-2A93-413B-C4A7-ABA58016CE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17610D-8B13-08BC-73DE-37197B75BA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B9AF0F-9A0F-5918-7D0E-CA4378EA15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0171FC-671B-6F8F-EDC5-B984DDC3E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21D5D4-8662-FCCE-0479-4E57AFE8B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62C23D-7439-A006-F1F1-8B5A8FFAD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60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CAC64-BF22-AD43-3437-19CBE9EAE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59C356-C4C4-31EA-271A-43FD95D7B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121EC1-30E3-5F70-67ED-284FE1016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866EBC-E2D7-65FA-141F-F3E3ACA7C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4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341D3C-6E7E-0994-3B43-97F021346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C2983A-66DD-B3E3-411A-328691706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F954F7-F661-4CFE-E691-F7E8CC2A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036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C8EA1-495A-6131-9D14-CFC56CCE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01DC5-76E3-1FC3-3AC5-D668F5407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5C73BC-76BF-5312-8286-DF8A769E9E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4E3776-2C73-91EB-B53B-C60E26D97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FAFF5B-CFCF-1FF1-8552-D4624900E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4A5CF8-F63F-4387-F0D2-11352C549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22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723FE-B24D-F2D9-6649-6EFC01363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4CDA9B-8C92-A4B6-9629-2AF90B9275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8D291F-9175-90E2-F55C-E25D39C0A9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D5657-7200-58CA-9568-B1B65FECB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853379-26ED-AB33-CDE6-748A84591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9E60D-1ECF-18C0-3B38-A36C320E4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17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D0F9CE-0688-8024-8A4B-186B9F72D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D568EB-1C9F-7F54-C9EF-B9E1FA9EE9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7A87D-F4CD-896D-DA8E-6F3276938B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5BBB68-04B8-4E25-9338-24B360C12CDC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A262B-A3E8-A19E-EC0E-F955503510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2C734-B238-1345-B15F-2BA7A3EB4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038543-660F-4386-944B-D5BC6F4CD6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298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iramini2/deloitte_interview_al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190CA-C7BE-426A-85EC-053B9D4C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5590" y="6405889"/>
            <a:ext cx="415290" cy="452111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2E63F8-A967-4D75-BD94-5E48EACCC11C}"/>
              </a:ext>
            </a:extLst>
          </p:cNvPr>
          <p:cNvSpPr/>
          <p:nvPr/>
        </p:nvSpPr>
        <p:spPr>
          <a:xfrm>
            <a:off x="194310" y="992845"/>
            <a:ext cx="6845317" cy="1754326"/>
          </a:xfrm>
          <a:prstGeom prst="rect">
            <a:avLst/>
          </a:prstGeom>
          <a:ln w="38100">
            <a:solidFill>
              <a:srgbClr val="92D050"/>
            </a:solidFill>
          </a:ln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92D050"/>
                </a:solidFill>
              </a:rPr>
              <a:t>About me</a:t>
            </a:r>
          </a:p>
          <a:p>
            <a:r>
              <a:rPr lang="en-US" sz="2000" dirty="0"/>
              <a:t>Data Scientist, Mechanical Engineer, and AI Engineer with 5+ years of experience in research, development, data science, and machine learning in multiple field including transportation, medicine, ed-tech, and insurance.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A8055B-6BC6-4EA3-A97F-C0F2258BE4E6}"/>
              </a:ext>
            </a:extLst>
          </p:cNvPr>
          <p:cNvSpPr/>
          <p:nvPr/>
        </p:nvSpPr>
        <p:spPr>
          <a:xfrm>
            <a:off x="7092327" y="1006117"/>
            <a:ext cx="5028553" cy="1754326"/>
          </a:xfrm>
          <a:prstGeom prst="rect">
            <a:avLst/>
          </a:prstGeom>
          <a:ln w="3810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Education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Ph.D. Mechanical Engineering 2023, UNL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M.S. Architectural Engineering 2020, UNL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dirty="0"/>
              <a:t>B.S. Mechanical Engineering 2018, University of Jordan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D1EB19-E061-49C3-BD45-E21A3766C49D}"/>
              </a:ext>
            </a:extLst>
          </p:cNvPr>
          <p:cNvSpPr/>
          <p:nvPr/>
        </p:nvSpPr>
        <p:spPr>
          <a:xfrm>
            <a:off x="194310" y="4672867"/>
            <a:ext cx="10641330" cy="2246769"/>
          </a:xfrm>
          <a:prstGeom prst="rect">
            <a:avLst/>
          </a:prstGeom>
          <a:ln w="38100"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lvl="0"/>
            <a:r>
              <a:rPr lang="en-US" sz="2800" b="1" dirty="0">
                <a:solidFill>
                  <a:schemeClr val="accent1"/>
                </a:solidFill>
              </a:rPr>
              <a:t>Selected Accomplishments    (5 Journal Articles)</a:t>
            </a:r>
          </a:p>
          <a:p>
            <a:pPr lvl="0"/>
            <a:r>
              <a:rPr lang="en-US" sz="1600" b="1" dirty="0"/>
              <a:t>“Diagnosis of disease affecting gait with a body acceleration-based model using reflected marker data for training and a wearable accelerometer for implementation” </a:t>
            </a:r>
            <a:r>
              <a:rPr lang="en-US" sz="1600" i="1" dirty="0"/>
              <a:t>Nature Scientific Reports 2023.</a:t>
            </a:r>
            <a:endParaRPr lang="en-US" sz="1600" b="1" dirty="0"/>
          </a:p>
          <a:p>
            <a:pPr lvl="0"/>
            <a:r>
              <a:rPr lang="en-US" sz="1600" dirty="0"/>
              <a:t>“</a:t>
            </a:r>
            <a:r>
              <a:rPr lang="en-US" sz="1600" b="1" dirty="0"/>
              <a:t>Machine Learning-Based Peripheral Artery Disease Identification Using Laboratory-Based Gait Data</a:t>
            </a:r>
            <a:r>
              <a:rPr lang="en-US" sz="1600" dirty="0"/>
              <a:t>” </a:t>
            </a:r>
            <a:r>
              <a:rPr lang="en-US" sz="1600" i="1" dirty="0"/>
              <a:t>Sensors 2022. Al-</a:t>
            </a:r>
            <a:r>
              <a:rPr lang="en-US" sz="1600" i="1" dirty="0" err="1"/>
              <a:t>Ramini</a:t>
            </a:r>
            <a:r>
              <a:rPr lang="en-US" sz="1600" i="1" dirty="0"/>
              <a:t> et al.</a:t>
            </a:r>
          </a:p>
          <a:p>
            <a:pPr lvl="0"/>
            <a:r>
              <a:rPr lang="en-US" sz="1600" dirty="0"/>
              <a:t>“</a:t>
            </a:r>
            <a:r>
              <a:rPr lang="en-US" sz="1600" b="1" dirty="0"/>
              <a:t>Quantifying changes in bicycle volumes using crowdsourced data”</a:t>
            </a:r>
            <a:r>
              <a:rPr lang="en-US" sz="1600" dirty="0"/>
              <a:t>. </a:t>
            </a:r>
            <a:r>
              <a:rPr lang="en-US" sz="1600" i="1" dirty="0"/>
              <a:t>Environment and Planning B: Urban Analytics and City Science 2022. Al-</a:t>
            </a:r>
            <a:r>
              <a:rPr lang="en-US" sz="1600" i="1" dirty="0" err="1"/>
              <a:t>Ramini</a:t>
            </a:r>
            <a:r>
              <a:rPr lang="en-US" sz="1600" i="1" dirty="0"/>
              <a:t> et al </a:t>
            </a:r>
          </a:p>
          <a:p>
            <a:pPr lvl="0"/>
            <a:r>
              <a:rPr lang="en-US" sz="1600" dirty="0"/>
              <a:t>Part of Nebraska Team that </a:t>
            </a:r>
            <a:r>
              <a:rPr lang="en-US" sz="1600" b="1" dirty="0"/>
              <a:t>Ranked Top 10 XPRIZE Pandemic Response Global Challenge</a:t>
            </a:r>
            <a:r>
              <a:rPr lang="en-US" sz="1600" dirty="0"/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80E77B-A4AF-479D-9733-7B582FC460D7}"/>
              </a:ext>
            </a:extLst>
          </p:cNvPr>
          <p:cNvSpPr/>
          <p:nvPr/>
        </p:nvSpPr>
        <p:spPr>
          <a:xfrm>
            <a:off x="194310" y="3643099"/>
            <a:ext cx="9524734" cy="892552"/>
          </a:xfrm>
          <a:prstGeom prst="rect">
            <a:avLst/>
          </a:prstGeom>
          <a:ln w="38100"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Hobbies</a:t>
            </a:r>
            <a:endParaRPr lang="en-US" b="1" dirty="0">
              <a:solidFill>
                <a:srgbClr val="7030A0"/>
              </a:solidFill>
            </a:endParaRPr>
          </a:p>
          <a:p>
            <a:r>
              <a:rPr lang="en-US" sz="2400" dirty="0">
                <a:solidFill>
                  <a:srgbClr val="7030A0"/>
                </a:solidFill>
              </a:rPr>
              <a:t>Basketball </a:t>
            </a:r>
            <a:r>
              <a:rPr lang="en-US" sz="2400" dirty="0"/>
              <a:t>and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>
                <a:solidFill>
                  <a:srgbClr val="C00000"/>
                </a:solidFill>
              </a:rPr>
              <a:t>Chess</a:t>
            </a:r>
            <a:r>
              <a:rPr lang="en-US" sz="2400" dirty="0">
                <a:solidFill>
                  <a:srgbClr val="7030A0"/>
                </a:solidFill>
              </a:rPr>
              <a:t> / </a:t>
            </a:r>
            <a:r>
              <a:rPr lang="en-US" sz="2400" dirty="0"/>
              <a:t>I am </a:t>
            </a:r>
            <a:r>
              <a:rPr lang="en-US" sz="2400" dirty="0">
                <a:solidFill>
                  <a:srgbClr val="7030A0"/>
                </a:solidFill>
              </a:rPr>
              <a:t>Lakers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Packers, </a:t>
            </a:r>
            <a:r>
              <a:rPr lang="en-US" sz="2400" dirty="0"/>
              <a:t>and</a:t>
            </a:r>
            <a:r>
              <a:rPr lang="en-US" sz="2400" dirty="0">
                <a:solidFill>
                  <a:srgbClr val="00B050"/>
                </a:solidFill>
              </a:rPr>
              <a:t>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Real Madrid</a:t>
            </a:r>
            <a:r>
              <a:rPr lang="en-US" sz="2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dirty="0"/>
              <a:t>fan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8DF9D3BB-404D-43EE-9611-3D18D52BC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076959"/>
          </a:xfrm>
        </p:spPr>
        <p:txBody>
          <a:bodyPr/>
          <a:lstStyle/>
          <a:p>
            <a:r>
              <a:rPr lang="en-US" b="1" dirty="0"/>
              <a:t>Ali Al-</a:t>
            </a:r>
            <a:r>
              <a:rPr lang="en-US" b="1" dirty="0" err="1"/>
              <a:t>Ramini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3FFDB0-9026-8B15-6B19-EED43C1D8083}"/>
              </a:ext>
            </a:extLst>
          </p:cNvPr>
          <p:cNvSpPr/>
          <p:nvPr/>
        </p:nvSpPr>
        <p:spPr>
          <a:xfrm>
            <a:off x="194310" y="2940161"/>
            <a:ext cx="9524734" cy="523220"/>
          </a:xfrm>
          <a:prstGeom prst="rect">
            <a:avLst/>
          </a:prstGeom>
          <a:ln w="38100"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Interests: </a:t>
            </a:r>
            <a:r>
              <a:rPr lang="en-US" sz="2800" dirty="0"/>
              <a:t>Philosophy</a:t>
            </a:r>
            <a:r>
              <a:rPr lang="en-US" sz="2800" dirty="0">
                <a:solidFill>
                  <a:srgbClr val="FF0000"/>
                </a:solidFill>
              </a:rPr>
              <a:t>,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Psychology</a:t>
            </a:r>
            <a:r>
              <a:rPr lang="en-US" sz="2800" dirty="0">
                <a:solidFill>
                  <a:srgbClr val="FF0000"/>
                </a:solidFill>
              </a:rPr>
              <a:t>, </a:t>
            </a:r>
            <a:r>
              <a:rPr lang="en-US" sz="2800" dirty="0">
                <a:solidFill>
                  <a:srgbClr val="00B050"/>
                </a:solidFill>
              </a:rPr>
              <a:t>Religion</a:t>
            </a:r>
            <a:r>
              <a:rPr lang="en-US" sz="2800" dirty="0">
                <a:solidFill>
                  <a:srgbClr val="FF0000"/>
                </a:solidFill>
              </a:rPr>
              <a:t>, and Politics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68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19010-E5D0-C702-81A3-32749AF21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Overview: Fraud Detection 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2A163-8756-BE39-8D50-F9CABD244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Objective: </a:t>
            </a:r>
            <a:r>
              <a:rPr lang="en-US" dirty="0"/>
              <a:t>Develop a robust model to predict fraudulent transactions.</a:t>
            </a:r>
          </a:p>
          <a:p>
            <a:r>
              <a:rPr lang="en-US" b="1" dirty="0"/>
              <a:t>Challenge: </a:t>
            </a:r>
            <a:r>
              <a:rPr lang="en-US" dirty="0"/>
              <a:t>Addressing the imbalance in the dataset where fraudulent transactions are significantly outnumbered by non-fraudulent ones.</a:t>
            </a:r>
          </a:p>
          <a:p>
            <a:r>
              <a:rPr lang="en-US" b="1" dirty="0"/>
              <a:t>Impact: </a:t>
            </a:r>
            <a:r>
              <a:rPr lang="en-US" dirty="0"/>
              <a:t>Enhancing the accuracy of fraud detection will directly reduce financial losses and increase trust in transaction processes.</a:t>
            </a:r>
          </a:p>
        </p:txBody>
      </p:sp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C39CF7A0-6974-4DFD-55FF-947A90683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5590" y="6405889"/>
            <a:ext cx="415290" cy="452111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52578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715E9-2853-F306-14E7-A979936C4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B068E-717F-7C2C-7209-DBE40784A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585"/>
            <a:ext cx="10515600" cy="4351338"/>
          </a:xfrm>
        </p:spPr>
        <p:txBody>
          <a:bodyPr/>
          <a:lstStyle/>
          <a:p>
            <a:r>
              <a:rPr lang="en-US" dirty="0"/>
              <a:t>Programming Language: Python</a:t>
            </a:r>
          </a:p>
          <a:p>
            <a:r>
              <a:rPr lang="en-US" b="1" dirty="0"/>
              <a:t>Initial Steps:</a:t>
            </a:r>
            <a:r>
              <a:rPr lang="en-US" dirty="0"/>
              <a:t> Loaded dataset, checked for missing values.</a:t>
            </a:r>
          </a:p>
          <a:p>
            <a:r>
              <a:rPr lang="en-US" b="1" dirty="0"/>
              <a:t>Feature Engineering: </a:t>
            </a:r>
            <a:r>
              <a:rPr lang="en-US" dirty="0"/>
              <a:t>Enhanced data features including </a:t>
            </a:r>
            <a:r>
              <a:rPr lang="en-US" dirty="0">
                <a:solidFill>
                  <a:srgbClr val="FF0000"/>
                </a:solidFill>
              </a:rPr>
              <a:t>time conversion, one-hot encoding for categorical variables.</a:t>
            </a:r>
          </a:p>
          <a:p>
            <a:r>
              <a:rPr lang="en-US" b="1" dirty="0"/>
              <a:t>Model Exploration: </a:t>
            </a:r>
            <a:r>
              <a:rPr lang="en-US" dirty="0"/>
              <a:t>Evaluated </a:t>
            </a:r>
            <a:r>
              <a:rPr lang="en-US" dirty="0">
                <a:solidFill>
                  <a:srgbClr val="FF0000"/>
                </a:solidFill>
              </a:rPr>
              <a:t>Random Forest, Gradient Boosting, and Logistic Regression</a:t>
            </a:r>
            <a:r>
              <a:rPr lang="en-US" dirty="0"/>
              <a:t> using techniques like </a:t>
            </a:r>
            <a:r>
              <a:rPr lang="en-US" dirty="0">
                <a:solidFill>
                  <a:srgbClr val="00B050"/>
                </a:solidFill>
              </a:rPr>
              <a:t>SMOTE and class weight adjustments for balanced model training</a:t>
            </a:r>
            <a:r>
              <a:rPr lang="en-US" dirty="0"/>
              <a:t>.</a:t>
            </a: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7ABE49B7-2EC6-561B-F549-F4F24DAF9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890" y="4797425"/>
            <a:ext cx="8772525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1">
            <a:extLst>
              <a:ext uri="{FF2B5EF4-FFF2-40B4-BE49-F238E27FC236}">
                <a16:creationId xmlns:a16="http://schemas.microsoft.com/office/drawing/2014/main" id="{2E352222-2652-614A-7575-5D97AAC26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5590" y="6405889"/>
            <a:ext cx="415290" cy="452111"/>
          </a:xfrm>
        </p:spPr>
        <p:txBody>
          <a:bodyPr/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318103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4DFDC-AEAA-BF41-6691-439EFD591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330" y="58170"/>
            <a:ext cx="10515600" cy="923330"/>
          </a:xfrm>
        </p:spPr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A78CDFF-0F3E-98E8-F950-A125E39FC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244" y="981500"/>
            <a:ext cx="4488836" cy="3067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A90C5328-A5EF-6569-ADB3-68E7CBDE15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0821" y="3878262"/>
            <a:ext cx="4646462" cy="2979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67A66DDE-015F-9790-15ED-01BAF3436A8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097" y="868991"/>
            <a:ext cx="4923833" cy="2985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E4C46AAE-16CA-3774-EB84-A6571B6FF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985" y="3973059"/>
            <a:ext cx="4202430" cy="2742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1A7E0A-DAF4-F143-2D2D-56FC74579998}"/>
              </a:ext>
            </a:extLst>
          </p:cNvPr>
          <p:cNvSpPr txBox="1"/>
          <p:nvPr/>
        </p:nvSpPr>
        <p:spPr>
          <a:xfrm>
            <a:off x="3509898" y="1922781"/>
            <a:ext cx="18545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Benign: 98.79%</a:t>
            </a:r>
          </a:p>
          <a:p>
            <a:r>
              <a:rPr lang="en-US" dirty="0">
                <a:highlight>
                  <a:srgbClr val="FFFF00"/>
                </a:highlight>
              </a:rPr>
              <a:t>fraud 1.21%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3EB235-E1B9-8E18-B5B2-3932D7F624C8}"/>
              </a:ext>
            </a:extLst>
          </p:cNvPr>
          <p:cNvSpPr txBox="1"/>
          <p:nvPr/>
        </p:nvSpPr>
        <p:spPr>
          <a:xfrm>
            <a:off x="10297283" y="4490968"/>
            <a:ext cx="171889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Fraudulent transactions a wider range and higher transaction amounts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2E373E-B1A2-A4B5-BC5F-F3A1CCCD3C0F}"/>
              </a:ext>
            </a:extLst>
          </p:cNvPr>
          <p:cNvSpPr txBox="1"/>
          <p:nvPr/>
        </p:nvSpPr>
        <p:spPr>
          <a:xfrm>
            <a:off x="3509898" y="4575548"/>
            <a:ext cx="165271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middle age categories (26-45 years) might be more susceptible to fraud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40C3A3-8C50-9BED-FB0F-6D5DEBDF5744}"/>
              </a:ext>
            </a:extLst>
          </p:cNvPr>
          <p:cNvSpPr txBox="1"/>
          <p:nvPr/>
        </p:nvSpPr>
        <p:spPr>
          <a:xfrm>
            <a:off x="9541193" y="1507282"/>
            <a:ext cx="183165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presence of fraud across both male and female categories</a:t>
            </a:r>
          </a:p>
        </p:txBody>
      </p:sp>
    </p:spTree>
    <p:extLst>
      <p:ext uri="{BB962C8B-B14F-4D97-AF65-F5344CB8AC3E}">
        <p14:creationId xmlns:p14="http://schemas.microsoft.com/office/powerpoint/2010/main" val="1086804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10AE6-8D82-407C-DD1D-6AF72E8E1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48690"/>
          </a:xfrm>
        </p:spPr>
        <p:txBody>
          <a:bodyPr/>
          <a:lstStyle/>
          <a:p>
            <a:r>
              <a:rPr lang="en-US" dirty="0"/>
              <a:t>Enhancing Data for Predictive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B7079-E6C0-E898-B045-FE9046CAD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8691"/>
            <a:ext cx="10515600" cy="4351338"/>
          </a:xfrm>
        </p:spPr>
        <p:txBody>
          <a:bodyPr/>
          <a:lstStyle/>
          <a:p>
            <a:r>
              <a:rPr lang="en-US" b="1" dirty="0"/>
              <a:t>Time of Day: </a:t>
            </a:r>
            <a:r>
              <a:rPr lang="en-US" dirty="0"/>
              <a:t>Derived from transaction “steps” to capture behavioral patterns by hour.</a:t>
            </a:r>
          </a:p>
          <a:p>
            <a:r>
              <a:rPr lang="en-US" b="1" dirty="0"/>
              <a:t>Scaling Features: </a:t>
            </a:r>
            <a:r>
              <a:rPr lang="en-US" dirty="0"/>
              <a:t>Standardized 'Amount' to normalize data scale across features.</a:t>
            </a:r>
          </a:p>
          <a:p>
            <a:r>
              <a:rPr lang="en-US" b="1" dirty="0"/>
              <a:t>Categorical Encoding: </a:t>
            </a:r>
            <a:r>
              <a:rPr lang="en-US" dirty="0"/>
              <a:t>Simplified model complexity by grouping rare categories.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7F36EEF-50F7-7843-DBA1-CA8399F465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8591729"/>
              </p:ext>
            </p:extLst>
          </p:nvPr>
        </p:nvGraphicFramePr>
        <p:xfrm>
          <a:off x="1536065" y="3867468"/>
          <a:ext cx="9428872" cy="11479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102313" imgH="742950" progId="Excel.Sheet.12">
                  <p:embed/>
                </p:oleObj>
              </mc:Choice>
              <mc:Fallback>
                <p:oleObj name="Worksheet" r:id="rId2" imgW="6102313" imgH="74295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36065" y="3867468"/>
                        <a:ext cx="9428872" cy="11479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7322CC1E-5BEB-8802-0636-FD38311D53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311460"/>
            <a:ext cx="12192000" cy="114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414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76AA0-CF0D-B26D-F2F8-3AF398588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Selection, Training, and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5FB11-A11C-E622-F255-8B3B3183B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1825625"/>
            <a:ext cx="5802630" cy="4351338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Model Choices: </a:t>
            </a:r>
            <a:r>
              <a:rPr lang="en-US" dirty="0"/>
              <a:t>Focused on models well-suited for classification tasks with imbalanced data.</a:t>
            </a:r>
          </a:p>
          <a:p>
            <a:r>
              <a:rPr lang="en-US" b="1" dirty="0"/>
              <a:t>Methods: </a:t>
            </a:r>
            <a:r>
              <a:rPr lang="en-US" dirty="0"/>
              <a:t>Employed direct application, SMOTE, and class weights to find the optimal approach for each model.</a:t>
            </a:r>
          </a:p>
          <a:p>
            <a:r>
              <a:rPr lang="en-US" b="1" dirty="0"/>
              <a:t>Final Selection: </a:t>
            </a:r>
            <a:r>
              <a:rPr lang="en-US" dirty="0"/>
              <a:t>Chose Gradient Boosting with Direct Method due to its high performance and balanced metrics (AUC-ROC and MCC)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F50E66E-3B09-4EDB-894F-721A900AC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9568778"/>
              </p:ext>
            </p:extLst>
          </p:nvPr>
        </p:nvGraphicFramePr>
        <p:xfrm>
          <a:off x="6560820" y="1825625"/>
          <a:ext cx="4991100" cy="359918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506210118"/>
                    </a:ext>
                  </a:extLst>
                </a:gridCol>
                <a:gridCol w="723900">
                  <a:extLst>
                    <a:ext uri="{9D8B030D-6E8A-4147-A177-3AD203B41FA5}">
                      <a16:colId xmlns:a16="http://schemas.microsoft.com/office/drawing/2014/main" val="70721215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2740527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6521253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4821521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68216764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524055675"/>
                    </a:ext>
                  </a:extLst>
                </a:gridCol>
              </a:tblGrid>
              <a:tr h="355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Model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Precision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Recall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F1-Score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AUC-ROC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MCC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Method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780605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Random Forest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0.81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Direct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6597967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Gradient Boosting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E5014"/>
                          </a:highlight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E5014"/>
                          </a:highlight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E5014"/>
                          </a:highlight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E5014"/>
                          </a:highlight>
                          <a:latin typeface="Arial" panose="020B0604020202020204" pitchFamily="34" charset="0"/>
                        </a:rPr>
                        <a:t>0.80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E5014"/>
                          </a:highlight>
                          <a:latin typeface="Arial" panose="020B0604020202020204" pitchFamily="34" charset="0"/>
                        </a:rPr>
                        <a:t>0.72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BE5014"/>
                          </a:highlight>
                          <a:latin typeface="Arial" panose="020B0604020202020204" pitchFamily="34" charset="0"/>
                        </a:rPr>
                        <a:t>Direct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501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914614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Logistic Regression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0.71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Direct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241772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Naive Model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Direct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477067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Random Forest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0.42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SMOTE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167414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Gradient Boosting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0.93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0.35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SMOTE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243928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Logistic Regression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0.95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0.34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SMOTE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870817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Naive Model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0.98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0.50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1F0C8"/>
                          </a:highlight>
                          <a:latin typeface="Arial" panose="020B0604020202020204" pitchFamily="34" charset="0"/>
                        </a:rPr>
                        <a:t>SMOTE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F0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53672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Random Forest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0.67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Weights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4329673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Gradient Boosting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0.72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Weights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440278"/>
                  </a:ext>
                </a:extLst>
              </a:tr>
              <a:tr h="355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Logistic Regression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Weights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511521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E6F5"/>
                          </a:highlight>
                          <a:latin typeface="Arial" panose="020B0604020202020204" pitchFamily="34" charset="0"/>
                        </a:rPr>
                        <a:t>Naive Model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E6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0.99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Weights 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1352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1112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43443-033B-8930-3DA8-6B42EC7E4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Comparative Analysis of Model Outcomes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90C04F1-36FB-F6D0-892D-31E91D0FD61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83" y="1505584"/>
            <a:ext cx="3450514" cy="520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E58CDA6E-D513-D851-956D-72AA95EFE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935" y="1832185"/>
            <a:ext cx="7759065" cy="4660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9D395696-8C14-9F8C-DDFF-D9DD50332795}"/>
              </a:ext>
            </a:extLst>
          </p:cNvPr>
          <p:cNvSpPr/>
          <p:nvPr/>
        </p:nvSpPr>
        <p:spPr>
          <a:xfrm>
            <a:off x="9589770" y="3074670"/>
            <a:ext cx="468630" cy="54864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617187B-3CB4-FC1E-6005-093CE5F35D49}"/>
              </a:ext>
            </a:extLst>
          </p:cNvPr>
          <p:cNvCxnSpPr>
            <a:cxnSpLocks/>
          </p:cNvCxnSpPr>
          <p:nvPr/>
        </p:nvCxnSpPr>
        <p:spPr>
          <a:xfrm>
            <a:off x="8972550" y="4297680"/>
            <a:ext cx="0" cy="18059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E14359F-B01A-1D01-C293-B54010F168BB}"/>
              </a:ext>
            </a:extLst>
          </p:cNvPr>
          <p:cNvCxnSpPr/>
          <p:nvPr/>
        </p:nvCxnSpPr>
        <p:spPr>
          <a:xfrm flipH="1">
            <a:off x="5006340" y="4297680"/>
            <a:ext cx="40462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461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C52A2-FE56-A711-1BB7-217B15865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Submission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F31ED-A4D3-67E7-D87A-133CF0263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Deployed a Flask-based API on Heroku for real-time fraud detection predictions.</a:t>
            </a:r>
          </a:p>
          <a:p>
            <a:r>
              <a:rPr lang="en-US" dirty="0"/>
              <a:t>The project code and documentation are maintained in a Git repository for accessibility and further development.</a:t>
            </a:r>
          </a:p>
          <a:p>
            <a:r>
              <a:rPr lang="en-US" dirty="0"/>
              <a:t>The operational model allows for scalable, efficient, and accurate fraud detection, contributing to safer financial transactions.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https://github.com/aliramini2/deloitte_interview_ali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624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634</Words>
  <Application>Microsoft Office PowerPoint</Application>
  <PresentationFormat>Widescreen</PresentationFormat>
  <Paragraphs>140</Paragraphs>
  <Slides>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Microsoft Excel Worksheet</vt:lpstr>
      <vt:lpstr>Ali Al-Ramini</vt:lpstr>
      <vt:lpstr>Problem Overview: Fraud Detection Case Study</vt:lpstr>
      <vt:lpstr>Solution Approach</vt:lpstr>
      <vt:lpstr>Exploratory Data Analysis</vt:lpstr>
      <vt:lpstr>Enhancing Data for Predictive Accuracy</vt:lpstr>
      <vt:lpstr>Model Selection, Training, and Performance</vt:lpstr>
      <vt:lpstr>Comparative Analysis of Model Outcomes</vt:lpstr>
      <vt:lpstr>Final Submission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Ali Al-Ramini</dc:title>
  <dc:creator>Ali Ramini</dc:creator>
  <cp:lastModifiedBy>Ali Ramini</cp:lastModifiedBy>
  <cp:revision>3</cp:revision>
  <dcterms:created xsi:type="dcterms:W3CDTF">2024-04-29T09:38:06Z</dcterms:created>
  <dcterms:modified xsi:type="dcterms:W3CDTF">2024-04-29T12:23:49Z</dcterms:modified>
</cp:coreProperties>
</file>

<file path=docProps/thumbnail.jpeg>
</file>